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8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9111"/>
            <a:ext cx="12262884" cy="108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929"/>
            <a:ext cx="10515600" cy="11183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86" y="207493"/>
            <a:ext cx="1293628" cy="5938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859"/>
            <a:ext cx="41148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www.lacrosseseed.com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2228" y="647485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75F4C6C-D424-4EF5-9EDB-E244E748F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0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135" y="1428519"/>
            <a:ext cx="549880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619" y="1434089"/>
            <a:ext cx="550057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39111"/>
            <a:ext cx="12262884" cy="108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86" y="207493"/>
            <a:ext cx="1293628" cy="5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CCF6-01EF-4D69-83C1-DF3492AE4606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4C6C-D424-4EF5-9EDB-E244E748F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sue.anr.msu.edu/news/chemically_terminating_cover_crops" TargetMode="External"/><Relationship Id="rId3" Type="http://schemas.openxmlformats.org/officeDocument/2006/relationships/hyperlink" Target="http://extension.psu.edu/plants/crops/soil-management/cover-crops/herbicide-persistence/herbicide-carryover-table" TargetMode="External"/><Relationship Id="rId7" Type="http://schemas.openxmlformats.org/officeDocument/2006/relationships/hyperlink" Target="http://www.weeds.iastate.edu/mgmt/2015/CCherbicides.pdf" TargetMode="External"/><Relationship Id="rId2" Type="http://schemas.openxmlformats.org/officeDocument/2006/relationships/hyperlink" Target="https://ag.purdue.edu/btny/weedscience/Documents/Rotation_Restric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opwatch.unl.edu/2016/herbicide-options-planting-forage-cover-crops-after-corn-and-soybean" TargetMode="External"/><Relationship Id="rId5" Type="http://schemas.openxmlformats.org/officeDocument/2006/relationships/hyperlink" Target="https://ipm.missouri.edu/IPCM/2014/9/Influence-of-Corn-and-Soybean-Herbicide-Treatments-on-Cover-Crop-Stands/" TargetMode="External"/><Relationship Id="rId4" Type="http://schemas.openxmlformats.org/officeDocument/2006/relationships/hyperlink" Target="http://wcws.cals.wisc.edu/new-fact-sheet-herbicide-rotation-restrictions-in-forage-and-cover-cropping-system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opwatch.unl.edu/2016/herbicide-options-planting-forage-cover-crops-after-corn-and-soybe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Awesome Resources already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212"/>
            <a:ext cx="1115906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Purdue University: </a:t>
            </a:r>
            <a:r>
              <a:rPr lang="en-US" dirty="0">
                <a:hlinkClick r:id="rId2"/>
              </a:rPr>
              <a:t>https://ag.purdue.edu/btny/weedscience/Documents/Rotation_Restrictions.pdf</a:t>
            </a:r>
            <a:endParaRPr lang="en-US" dirty="0"/>
          </a:p>
          <a:p>
            <a:r>
              <a:rPr lang="en-US" b="1" dirty="0"/>
              <a:t>Penn State University: </a:t>
            </a:r>
            <a:r>
              <a:rPr lang="en-US" dirty="0">
                <a:hlinkClick r:id="rId3"/>
              </a:rPr>
              <a:t>http://extension.psu.edu/plants/crops/soil-management/cover-crops/herbicide-persistence/herbicide-carryover-table</a:t>
            </a:r>
            <a:endParaRPr lang="en-US" dirty="0"/>
          </a:p>
          <a:p>
            <a:r>
              <a:rPr lang="en-US" b="1" dirty="0"/>
              <a:t>University of Wisconsin: </a:t>
            </a:r>
            <a:r>
              <a:rPr lang="en-US" dirty="0">
                <a:hlinkClick r:id="rId4"/>
              </a:rPr>
              <a:t>http://wcws.cals.wisc.edu/new-fact-sheet-herbicide-rotation-restrictions-in-forage-and-cover-cropping-systems/</a:t>
            </a:r>
            <a:endParaRPr lang="en-US" dirty="0"/>
          </a:p>
          <a:p>
            <a:r>
              <a:rPr lang="en-US" b="1" dirty="0"/>
              <a:t>University of Missouri: </a:t>
            </a:r>
            <a:r>
              <a:rPr lang="en-US" dirty="0">
                <a:hlinkClick r:id="rId5"/>
              </a:rPr>
              <a:t>https://ipm.missouri.edu/IPCM/2014/9/Influence-of-Corn-and-Soybean-Herbicide-Treatments-on-Cover-Crop-Stands/</a:t>
            </a:r>
            <a:endParaRPr lang="en-US" dirty="0"/>
          </a:p>
          <a:p>
            <a:r>
              <a:rPr lang="en-US" b="1" dirty="0"/>
              <a:t>University of Nebraska: </a:t>
            </a:r>
            <a:r>
              <a:rPr lang="en-US" dirty="0">
                <a:hlinkClick r:id="rId6"/>
              </a:rPr>
              <a:t>http://cropwatch.unl.edu/2016/herbicide-options-planting-forage-cover-crops-after-corn-and-soybean</a:t>
            </a:r>
            <a:endParaRPr lang="en-US" dirty="0"/>
          </a:p>
          <a:p>
            <a:r>
              <a:rPr lang="en-US" b="1" dirty="0"/>
              <a:t>Iowa State University: </a:t>
            </a:r>
            <a:r>
              <a:rPr lang="en-US" dirty="0">
                <a:hlinkClick r:id="rId7"/>
              </a:rPr>
              <a:t>http://www.weeds.iastate.edu/mgmt/2015/CCherbicides.pdf</a:t>
            </a:r>
            <a:endParaRPr lang="en-US" dirty="0"/>
          </a:p>
          <a:p>
            <a:r>
              <a:rPr lang="en-US" b="1" dirty="0"/>
              <a:t>Michigan State University: </a:t>
            </a:r>
            <a:r>
              <a:rPr lang="en-US" dirty="0">
                <a:hlinkClick r:id="rId8"/>
              </a:rPr>
              <a:t>http://msue.anr.msu.edu/news/chemically_terminating_cover_crops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(what we hear &amp; see)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11553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u="sng" dirty="0"/>
              <a:t>Ranked from least to most worrisome</a:t>
            </a:r>
          </a:p>
          <a:p>
            <a:r>
              <a:rPr lang="en-US" dirty="0"/>
              <a:t>ACCase (Select, Poast) – annual ryegrass injury primarily</a:t>
            </a:r>
          </a:p>
          <a:p>
            <a:r>
              <a:rPr lang="en-US" dirty="0"/>
              <a:t>Growth Regulators (2,4-D, dicamba) – only injury to legumes</a:t>
            </a:r>
          </a:p>
          <a:p>
            <a:r>
              <a:rPr lang="en-US" dirty="0"/>
              <a:t>Seedling Growth Inhibitors (Dual, Prowl) – clover damage, slight stunting to annual ryegrass</a:t>
            </a:r>
          </a:p>
          <a:p>
            <a:r>
              <a:rPr lang="en-US" dirty="0"/>
              <a:t>Triazines (atrazine, Princep, Sencor) – legume damage primarily</a:t>
            </a:r>
          </a:p>
          <a:p>
            <a:r>
              <a:rPr lang="en-US" dirty="0"/>
              <a:t>PPO Inhibitors (Flexstar, Authority) – problems with legume and brassica establishment</a:t>
            </a:r>
          </a:p>
          <a:p>
            <a:r>
              <a:rPr lang="en-US" dirty="0"/>
              <a:t>HPPDs (Callisto, Laudis) – injury to legumes, brassicas, some damage to annual ryegrass and cereals too</a:t>
            </a:r>
          </a:p>
          <a:p>
            <a:r>
              <a:rPr lang="en-US" dirty="0"/>
              <a:t>ALS (tons of options) – can be a headache when trying to plant cover crops</a:t>
            </a:r>
          </a:p>
        </p:txBody>
      </p:sp>
    </p:spTree>
    <p:extLst>
      <p:ext uri="{BB962C8B-B14F-4D97-AF65-F5344CB8AC3E}">
        <p14:creationId xmlns:p14="http://schemas.microsoft.com/office/powerpoint/2010/main" val="329741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567" t="21429" r="21748" b="20389"/>
          <a:stretch/>
        </p:blipFill>
        <p:spPr>
          <a:xfrm>
            <a:off x="6194380" y="1084521"/>
            <a:ext cx="5159420" cy="3317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Forage Complexity?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058825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Forages are another, different 					     consideration</a:t>
            </a:r>
          </a:p>
          <a:p>
            <a:r>
              <a:rPr lang="en-US" dirty="0"/>
              <a:t>Herbicide residues can show up in  					   livestock, and in the food supply</a:t>
            </a:r>
          </a:p>
          <a:p>
            <a:r>
              <a:rPr lang="en-US" dirty="0"/>
              <a:t>Labels list the longest plant-back   				            restriction so companies feel safe</a:t>
            </a:r>
          </a:p>
          <a:p>
            <a:r>
              <a:rPr lang="en-US" dirty="0"/>
              <a:t>Covers for cover – the grower 						  assumes the risk</a:t>
            </a:r>
          </a:p>
          <a:p>
            <a:r>
              <a:rPr lang="en-US" dirty="0"/>
              <a:t>Covers for forage – the label is the law!</a:t>
            </a:r>
          </a:p>
          <a:p>
            <a:r>
              <a:rPr lang="en-US" dirty="0"/>
              <a:t>University of Nebraska: </a:t>
            </a:r>
            <a:r>
              <a:rPr lang="en-US" dirty="0">
                <a:hlinkClick r:id="rId3"/>
              </a:rPr>
              <a:t>http://cropwatch.unl.edu/2016/herbicide-options-planting-forage-cover-crops-after-corn-and-soybean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herbicide bio-assay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for residuals – costly &amp; time consuming</a:t>
            </a:r>
          </a:p>
          <a:p>
            <a:r>
              <a:rPr lang="en-US" dirty="0"/>
              <a:t>Check germination of different seeds</a:t>
            </a:r>
          </a:p>
          <a:p>
            <a:pPr lvl="1"/>
            <a:r>
              <a:rPr lang="en-US" dirty="0"/>
              <a:t>Collect soil (approximately 1-6” depth)</a:t>
            </a:r>
          </a:p>
          <a:p>
            <a:pPr lvl="1"/>
            <a:r>
              <a:rPr lang="en-US" dirty="0"/>
              <a:t>Seed small area or corner of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seeds that tend to signal potential herbicide injury</a:t>
            </a:r>
          </a:p>
          <a:p>
            <a:pPr marL="914400" lvl="2" indent="0">
              <a:buNone/>
            </a:pPr>
            <a:r>
              <a:rPr lang="en-US" dirty="0"/>
              <a:t>OATS &amp; CEREAL RYE</a:t>
            </a:r>
          </a:p>
          <a:p>
            <a:pPr marL="914400" lvl="2" indent="0">
              <a:buNone/>
            </a:pPr>
            <a:r>
              <a:rPr lang="en-US" dirty="0"/>
              <a:t>RADISH</a:t>
            </a:r>
          </a:p>
          <a:p>
            <a:pPr marL="914400" lvl="2" indent="0">
              <a:buNone/>
            </a:pPr>
            <a:r>
              <a:rPr lang="en-US" dirty="0"/>
              <a:t>CRIMSON CLOVER, WINTER HAIRY VETCH, WINTER PEAS</a:t>
            </a:r>
          </a:p>
          <a:p>
            <a:pPr marL="914400" lvl="2" indent="0">
              <a:buNone/>
            </a:pPr>
            <a:r>
              <a:rPr lang="en-US" dirty="0"/>
              <a:t>ANNUAL RYEGRASS &amp; SORGHUM SUDANGRASS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96" y="2028296"/>
            <a:ext cx="3222567" cy="34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affects herbicide carryover?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 – moisture, temperature, soil type</a:t>
            </a:r>
          </a:p>
          <a:p>
            <a:r>
              <a:rPr lang="en-US" dirty="0"/>
              <a:t>Soil pH</a:t>
            </a:r>
          </a:p>
          <a:p>
            <a:r>
              <a:rPr lang="en-US" dirty="0"/>
              <a:t>Herbicide chemistry and application rate</a:t>
            </a:r>
          </a:p>
          <a:p>
            <a:r>
              <a:rPr lang="en-US" dirty="0"/>
              <a:t>Date of herbicide application</a:t>
            </a:r>
          </a:p>
          <a:p>
            <a:r>
              <a:rPr lang="en-US" dirty="0"/>
              <a:t>Date of cover crop seeding</a:t>
            </a:r>
          </a:p>
          <a:p>
            <a:r>
              <a:rPr lang="en-US" dirty="0"/>
              <a:t>Cover crop application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7091" y="2496456"/>
            <a:ext cx="4574197" cy="3430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84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929"/>
            <a:ext cx="11073938" cy="1118336"/>
          </a:xfrm>
        </p:spPr>
        <p:txBody>
          <a:bodyPr>
            <a:normAutofit/>
          </a:bodyPr>
          <a:lstStyle/>
          <a:p>
            <a:r>
              <a:rPr lang="en-US" dirty="0"/>
              <a:t>Growth Regulators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097811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Herbicides used in grass cash crops for broadleaf control</a:t>
            </a:r>
          </a:p>
          <a:p>
            <a:r>
              <a:rPr lang="en-US" dirty="0"/>
              <a:t>2,4-D – broadleaves can be an issue if planting directly after application, wait 30 days</a:t>
            </a:r>
          </a:p>
          <a:p>
            <a:r>
              <a:rPr lang="en-US" dirty="0"/>
              <a:t>Dicamba (Clarity, Banvel) – wait 120 days – usually not a problem</a:t>
            </a:r>
          </a:p>
          <a:p>
            <a:r>
              <a:rPr lang="en-US" dirty="0"/>
              <a:t>Clopyralid (Stinger, SureStart) – can be an issue with legumes</a:t>
            </a:r>
          </a:p>
          <a:p>
            <a:r>
              <a:rPr lang="en-US" dirty="0"/>
              <a:t>Triclopyr &amp; quinclorac – noticed a couple issues with legumes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5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PPO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11553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Herbicides used primarily in soybeans for broadleaf control</a:t>
            </a:r>
          </a:p>
          <a:p>
            <a:r>
              <a:rPr lang="en-US" dirty="0"/>
              <a:t>Sharpen – no real concerns; short plant-back restriction</a:t>
            </a:r>
          </a:p>
          <a:p>
            <a:r>
              <a:rPr lang="en-US" dirty="0"/>
              <a:t>Flexstar, Reflex – shorter half life; still see issues in radish, rapeseed, and clovers</a:t>
            </a:r>
          </a:p>
          <a:p>
            <a:r>
              <a:rPr lang="en-US" dirty="0"/>
              <a:t>Cobra, Phoenix – slight concern for brassicas</a:t>
            </a:r>
          </a:p>
          <a:p>
            <a:r>
              <a:rPr lang="en-US" dirty="0"/>
              <a:t>Spartan (Authority) – most issues are with brassicas and small seeded legumes, cereal grains too</a:t>
            </a:r>
          </a:p>
          <a:p>
            <a:r>
              <a:rPr lang="en-US" dirty="0"/>
              <a:t>Valor – legumes can have problems; brassicas to a lesser degree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Triazines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Herbicides used in corn, soybeans, and a wide range of cash crops</a:t>
            </a:r>
          </a:p>
          <a:p>
            <a:r>
              <a:rPr lang="en-US" dirty="0"/>
              <a:t>Atrazine, simazine (Princep), metribuzin (Sencor)</a:t>
            </a:r>
          </a:p>
          <a:p>
            <a:r>
              <a:rPr lang="en-US" dirty="0"/>
              <a:t>Atrazine, Princep generally cause some concern for legumes; limited issues for grasses and cereal</a:t>
            </a:r>
          </a:p>
          <a:p>
            <a:r>
              <a:rPr lang="en-US" dirty="0"/>
              <a:t>Sencor doesn’t cause issues in grasses, but we have seen some clover injury</a:t>
            </a:r>
          </a:p>
          <a:p>
            <a:r>
              <a:rPr lang="en-US" dirty="0"/>
              <a:t>Lower rates mean more flexibility</a:t>
            </a:r>
          </a:p>
          <a:p>
            <a:r>
              <a:rPr lang="en-US" dirty="0"/>
              <a:t>High pH soils increase the concern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7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212"/>
            <a:ext cx="112401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Herbicides used in corn and soybeans for broadleaf control</a:t>
            </a:r>
          </a:p>
          <a:p>
            <a:r>
              <a:rPr lang="en-US" dirty="0"/>
              <a:t>Raptor, Pursuit, Classic, FirstRate, Permit, Resolve Q, Python, Peak, Harmony, many others</a:t>
            </a:r>
          </a:p>
          <a:p>
            <a:r>
              <a:rPr lang="en-US" dirty="0"/>
              <a:t>Classic – more persistent in high pH soils</a:t>
            </a:r>
          </a:p>
          <a:p>
            <a:r>
              <a:rPr lang="en-US" dirty="0"/>
              <a:t>Pursuit – always been an issue (longer soil activity); brassicas, legumes, and even oats don’t work well typically after Pursuit</a:t>
            </a:r>
          </a:p>
          <a:p>
            <a:r>
              <a:rPr lang="en-US" dirty="0"/>
              <a:t>Raptor, FirstRate – longer soil activity (Raptor more sensitive in acidic soils)</a:t>
            </a:r>
          </a:p>
          <a:p>
            <a:r>
              <a:rPr lang="en-US" dirty="0"/>
              <a:t>Resolve Q – zero issues so far</a:t>
            </a:r>
          </a:p>
          <a:p>
            <a:r>
              <a:rPr lang="en-US" dirty="0"/>
              <a:t>ALS are typically an issue for clovers and brassicas more so than grasses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ACCase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116241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Herbicides typically used in soybeans for control of grass</a:t>
            </a:r>
          </a:p>
          <a:p>
            <a:r>
              <a:rPr lang="en-US" dirty="0"/>
              <a:t>Fusilade, Assure II, Select Max, Poast/Poast Plus, others</a:t>
            </a:r>
          </a:p>
          <a:p>
            <a:r>
              <a:rPr lang="en-US" dirty="0"/>
              <a:t>Only issues have been planting annual ryegrass too soon after application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HPPD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212"/>
            <a:ext cx="110135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Herbicides used primarily in corn for broadleaf control</a:t>
            </a:r>
          </a:p>
          <a:p>
            <a:r>
              <a:rPr lang="en-US" dirty="0"/>
              <a:t>Typically grass cover crops are OK, especially after 4 months</a:t>
            </a:r>
          </a:p>
          <a:p>
            <a:r>
              <a:rPr lang="en-US" dirty="0"/>
              <a:t>Balance Flexx – legumes and brassicas can be affected; the more moisture, the less concern</a:t>
            </a:r>
          </a:p>
          <a:p>
            <a:r>
              <a:rPr lang="en-US" dirty="0"/>
              <a:t>Callisto – only seen issues with legumes and brassicas</a:t>
            </a:r>
          </a:p>
          <a:p>
            <a:r>
              <a:rPr lang="en-US" dirty="0"/>
              <a:t>Laudis – no issues for grass/cereals, but legumes and brassicas can be; short half-life</a:t>
            </a:r>
          </a:p>
          <a:p>
            <a:r>
              <a:rPr lang="en-US" dirty="0"/>
              <a:t>Impact – only concern has been with clovers and brassicas; short half-life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Seedling Growth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4212"/>
            <a:ext cx="1135380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Herbicides used in corn and soybeans for grass and broadleaf control</a:t>
            </a:r>
          </a:p>
          <a:p>
            <a:r>
              <a:rPr lang="en-US" dirty="0"/>
              <a:t>Shoot Inhibitors – Dual Magnum, Harness/Degree, Outlook, Warrant, Zidua</a:t>
            </a:r>
          </a:p>
          <a:p>
            <a:pPr lvl="1"/>
            <a:r>
              <a:rPr lang="en-US" dirty="0"/>
              <a:t>Herbicides to control grass, so grass cover crops have shown some stunting</a:t>
            </a:r>
          </a:p>
          <a:p>
            <a:pPr lvl="1"/>
            <a:r>
              <a:rPr lang="en-US" dirty="0"/>
              <a:t>Most have short soil activity so problems often never occur</a:t>
            </a:r>
          </a:p>
          <a:p>
            <a:pPr lvl="1"/>
            <a:r>
              <a:rPr lang="en-US" dirty="0"/>
              <a:t>Can affect some stands of legumes</a:t>
            </a:r>
          </a:p>
          <a:p>
            <a:r>
              <a:rPr lang="en-US" dirty="0"/>
              <a:t>Group 3 – Root Inhibitors – Prowl, Treflan</a:t>
            </a:r>
          </a:p>
          <a:p>
            <a:pPr lvl="1"/>
            <a:r>
              <a:rPr lang="en-US" dirty="0"/>
              <a:t>Small seeded legumes have shown some injury</a:t>
            </a:r>
          </a:p>
          <a:p>
            <a:pPr lvl="1"/>
            <a:r>
              <a:rPr lang="en-US" dirty="0"/>
              <a:t>Cereals are OK, annual ryegrass has also shown some injury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06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Awesome Resources already available</vt:lpstr>
      <vt:lpstr>What affects herbicide carryover?</vt:lpstr>
      <vt:lpstr>Growth Regulators</vt:lpstr>
      <vt:lpstr>PPO Inhibitors</vt:lpstr>
      <vt:lpstr>Triazines</vt:lpstr>
      <vt:lpstr>ALS Inhibitors</vt:lpstr>
      <vt:lpstr>ACCase Inhibitors</vt:lpstr>
      <vt:lpstr>HPPD Inhibitors</vt:lpstr>
      <vt:lpstr>Seedling Growth Inhibitors</vt:lpstr>
      <vt:lpstr>Key Takeaways (what we hear &amp; see)</vt:lpstr>
      <vt:lpstr>Forage Complexity?</vt:lpstr>
      <vt:lpstr>Soil herbicide bio-assay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Resources already available</dc:title>
  <dc:creator>Scott Wohltman</dc:creator>
  <cp:lastModifiedBy>Scott Wohltman</cp:lastModifiedBy>
  <cp:revision>1</cp:revision>
  <dcterms:created xsi:type="dcterms:W3CDTF">2017-07-31T10:47:38Z</dcterms:created>
  <dcterms:modified xsi:type="dcterms:W3CDTF">2017-07-31T10:48:11Z</dcterms:modified>
</cp:coreProperties>
</file>